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-331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4077-5945-FD44-96FB-2D5D345927D3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79578-EED4-594C-90D0-B2EC58E23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88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4077-5945-FD44-96FB-2D5D345927D3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79578-EED4-594C-90D0-B2EC58E23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71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4077-5945-FD44-96FB-2D5D345927D3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79578-EED4-594C-90D0-B2EC58E23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281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4077-5945-FD44-96FB-2D5D345927D3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79578-EED4-594C-90D0-B2EC58E23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69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4077-5945-FD44-96FB-2D5D345927D3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79578-EED4-594C-90D0-B2EC58E23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40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4077-5945-FD44-96FB-2D5D345927D3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79578-EED4-594C-90D0-B2EC58E23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60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4077-5945-FD44-96FB-2D5D345927D3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79578-EED4-594C-90D0-B2EC58E23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16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4077-5945-FD44-96FB-2D5D345927D3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79578-EED4-594C-90D0-B2EC58E23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968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4077-5945-FD44-96FB-2D5D345927D3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79578-EED4-594C-90D0-B2EC58E23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117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4077-5945-FD44-96FB-2D5D345927D3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79578-EED4-594C-90D0-B2EC58E23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47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4077-5945-FD44-96FB-2D5D345927D3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79578-EED4-594C-90D0-B2EC58E23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47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54077-5945-FD44-96FB-2D5D345927D3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578-EED4-594C-90D0-B2EC58E23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4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150" y="274638"/>
            <a:ext cx="4737100" cy="1143000"/>
          </a:xfrm>
        </p:spPr>
        <p:txBody>
          <a:bodyPr/>
          <a:lstStyle/>
          <a:p>
            <a:r>
              <a:rPr lang="en-US" dirty="0" smtClean="0"/>
              <a:t>Chloroplasts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663" y="1600200"/>
            <a:ext cx="4737100" cy="52236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0958" y="1600200"/>
            <a:ext cx="4417228" cy="474878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810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Chloroplasts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Composed of stacks of green disks called </a:t>
            </a:r>
            <a:r>
              <a:rPr lang="en-US" u="sng" dirty="0" smtClean="0"/>
              <a:t>grana</a:t>
            </a:r>
            <a:r>
              <a:rPr lang="en-US" dirty="0"/>
              <a:t>.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Each disk is made of a </a:t>
            </a:r>
            <a:r>
              <a:rPr lang="en-US" u="sng" dirty="0" smtClean="0"/>
              <a:t>thylakoid membrane</a:t>
            </a:r>
            <a:r>
              <a:rPr lang="en-US" dirty="0" smtClean="0"/>
              <a:t>; </a:t>
            </a:r>
            <a:r>
              <a:rPr lang="en-US" dirty="0"/>
              <a:t>light reactions take place </a:t>
            </a:r>
            <a:r>
              <a:rPr lang="en-US" dirty="0" smtClean="0"/>
              <a:t>here.</a:t>
            </a:r>
            <a:endParaRPr lang="en-US" u="sng" dirty="0" smtClean="0"/>
          </a:p>
          <a:p>
            <a:endParaRPr lang="en-US" dirty="0" smtClean="0"/>
          </a:p>
          <a:p>
            <a:r>
              <a:rPr lang="en-US" u="sng" dirty="0" err="1" smtClean="0"/>
              <a:t>Stroma</a:t>
            </a:r>
            <a:r>
              <a:rPr lang="en-US" dirty="0" smtClean="0"/>
              <a:t> is the space around the grana where the dark reactions take place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730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540" y="273051"/>
            <a:ext cx="5685047" cy="1266272"/>
          </a:xfrm>
        </p:spPr>
        <p:txBody>
          <a:bodyPr>
            <a:noAutofit/>
          </a:bodyPr>
          <a:lstStyle/>
          <a:p>
            <a:r>
              <a:rPr lang="en-US" sz="4400" dirty="0" smtClean="0"/>
              <a:t>Factors that Affect Plant Growth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241540" y="1539323"/>
            <a:ext cx="8764438" cy="5050487"/>
          </a:xfrm>
        </p:spPr>
        <p:txBody>
          <a:bodyPr>
            <a:noAutofit/>
          </a:bodyPr>
          <a:lstStyle/>
          <a:p>
            <a:r>
              <a:rPr lang="en-US" sz="3200" dirty="0"/>
              <a:t>All plants require the following factors, but the amount or level depends on the particular type of plant</a:t>
            </a:r>
            <a:r>
              <a:rPr lang="en-US" sz="3200" dirty="0" smtClean="0"/>
              <a:t>.</a:t>
            </a:r>
            <a:endParaRPr lang="en-US" sz="3200" b="1" dirty="0" smtClean="0"/>
          </a:p>
          <a:p>
            <a:r>
              <a:rPr lang="en-US" sz="3600" b="1" dirty="0" smtClean="0"/>
              <a:t>1</a:t>
            </a:r>
            <a:r>
              <a:rPr lang="en-US" sz="3600" b="1" dirty="0" smtClean="0"/>
              <a:t>. Light: </a:t>
            </a:r>
            <a:r>
              <a:rPr lang="en-US" sz="3200" dirty="0"/>
              <a:t>	</a:t>
            </a:r>
            <a:r>
              <a:rPr lang="en-US" sz="2800" b="1" u="sng" dirty="0" smtClean="0"/>
              <a:t>Green</a:t>
            </a:r>
            <a:r>
              <a:rPr lang="en-US" sz="2800" dirty="0"/>
              <a:t> </a:t>
            </a:r>
            <a:r>
              <a:rPr lang="en-US" sz="2800" dirty="0" smtClean="0"/>
              <a:t>wavelengths of light are reflected by 					chlorophyll(pigment in chloroplasts) and 					</a:t>
            </a:r>
            <a:r>
              <a:rPr lang="en-US" sz="2800" dirty="0" smtClean="0"/>
              <a:t>	cannot </a:t>
            </a:r>
            <a:r>
              <a:rPr lang="en-US" sz="2800" dirty="0" smtClean="0"/>
              <a:t>be used for photosynthesis.</a:t>
            </a:r>
          </a:p>
          <a:p>
            <a:r>
              <a:rPr lang="en-US" sz="3200" dirty="0" smtClean="0"/>
              <a:t>				</a:t>
            </a:r>
            <a:r>
              <a:rPr lang="en-US" sz="2800" b="1" u="sng" dirty="0" smtClean="0"/>
              <a:t>Blue and Red </a:t>
            </a:r>
            <a:r>
              <a:rPr lang="en-US" sz="2800" dirty="0" smtClean="0"/>
              <a:t>wavelengths of light are readily 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			</a:t>
            </a:r>
            <a:r>
              <a:rPr lang="en-US" sz="2800" dirty="0" smtClean="0"/>
              <a:t>absorbed </a:t>
            </a:r>
            <a:r>
              <a:rPr lang="en-US" sz="2800" dirty="0" smtClean="0"/>
              <a:t>by chlorophyll and optimal for 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			</a:t>
            </a:r>
            <a:r>
              <a:rPr lang="en-US" sz="2800" dirty="0" smtClean="0"/>
              <a:t>photosynthesis</a:t>
            </a:r>
            <a:endParaRPr lang="en-US" sz="2800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82581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2046" y="448968"/>
            <a:ext cx="8236335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2. Temperature: </a:t>
            </a:r>
            <a:r>
              <a:rPr lang="en-US" sz="3200" dirty="0" smtClean="0"/>
              <a:t> </a:t>
            </a:r>
          </a:p>
          <a:p>
            <a:r>
              <a:rPr lang="en-US" sz="2800" dirty="0" smtClean="0"/>
              <a:t>optimal temperature range </a:t>
            </a:r>
            <a:r>
              <a:rPr lang="en-US" sz="2800" dirty="0" smtClean="0"/>
              <a:t>for </a:t>
            </a:r>
            <a:r>
              <a:rPr lang="en-US" sz="2800" dirty="0" smtClean="0"/>
              <a:t>most plants is 0</a:t>
            </a:r>
            <a:r>
              <a:rPr lang="en-US" sz="2800" baseline="30000" dirty="0" smtClean="0"/>
              <a:t>o</a:t>
            </a:r>
            <a:r>
              <a:rPr lang="en-US" sz="2800" dirty="0" smtClean="0"/>
              <a:t>-40</a:t>
            </a:r>
            <a:r>
              <a:rPr lang="en-US" sz="2800" baseline="30000" dirty="0" smtClean="0"/>
              <a:t>o</a:t>
            </a:r>
            <a:r>
              <a:rPr lang="en-US" sz="2800" dirty="0" smtClean="0"/>
              <a:t>C</a:t>
            </a:r>
          </a:p>
          <a:p>
            <a:endParaRPr lang="en-US" sz="3200" dirty="0"/>
          </a:p>
          <a:p>
            <a:r>
              <a:rPr lang="en-US" sz="3600" b="1" dirty="0"/>
              <a:t>3. </a:t>
            </a:r>
            <a:r>
              <a:rPr lang="en-US" sz="3600" b="1" dirty="0" smtClean="0"/>
              <a:t>pH:  </a:t>
            </a:r>
          </a:p>
          <a:p>
            <a:r>
              <a:rPr lang="en-US" sz="2800" dirty="0" smtClean="0"/>
              <a:t>optimal pH range for most plants </a:t>
            </a:r>
            <a:r>
              <a:rPr lang="en-US" sz="2800" dirty="0" smtClean="0"/>
              <a:t>is </a:t>
            </a:r>
            <a:r>
              <a:rPr lang="en-US" sz="2800" dirty="0" smtClean="0"/>
              <a:t>5.5 </a:t>
            </a:r>
            <a:r>
              <a:rPr lang="en-US" sz="2800" dirty="0"/>
              <a:t>and </a:t>
            </a:r>
            <a:r>
              <a:rPr lang="en-US" sz="2800" dirty="0" smtClean="0"/>
              <a:t>7.0</a:t>
            </a:r>
          </a:p>
          <a:p>
            <a:endParaRPr lang="en-US" sz="3200" dirty="0"/>
          </a:p>
          <a:p>
            <a:r>
              <a:rPr lang="en-US" sz="3600" b="1" dirty="0" smtClean="0"/>
              <a:t>4</a:t>
            </a:r>
            <a:r>
              <a:rPr lang="en-US" sz="3600" b="1" dirty="0"/>
              <a:t>. </a:t>
            </a:r>
            <a:r>
              <a:rPr lang="en-US" sz="3600" b="1" dirty="0" smtClean="0"/>
              <a:t>Water</a:t>
            </a:r>
          </a:p>
          <a:p>
            <a:endParaRPr lang="en-US" sz="3600" b="1" dirty="0"/>
          </a:p>
          <a:p>
            <a:r>
              <a:rPr lang="en-US" sz="3600" b="1" dirty="0"/>
              <a:t>5. </a:t>
            </a:r>
            <a:r>
              <a:rPr lang="en-US" sz="3600" b="1" dirty="0" smtClean="0"/>
              <a:t>Nutrients: </a:t>
            </a:r>
          </a:p>
          <a:p>
            <a:r>
              <a:rPr lang="en-US" sz="2800" dirty="0" smtClean="0"/>
              <a:t>include nitrogen(N), phosphorus(P), and sulfur(S)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89451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119</Words>
  <Application>Microsoft Macintosh PowerPoint</Application>
  <PresentationFormat>On-screen Show (4:3)</PresentationFormat>
  <Paragraphs>24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Chloroplasts</vt:lpstr>
      <vt:lpstr>Chloroplasts</vt:lpstr>
      <vt:lpstr>Factors that Affect Plant Growth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Chloroplasts</dc:title>
  <dc:creator>Michele Bambury</dc:creator>
  <cp:lastModifiedBy>Michele Bambury</cp:lastModifiedBy>
  <cp:revision>5</cp:revision>
  <dcterms:created xsi:type="dcterms:W3CDTF">2013-12-10T21:27:30Z</dcterms:created>
  <dcterms:modified xsi:type="dcterms:W3CDTF">2013-12-10T21:39:42Z</dcterms:modified>
</cp:coreProperties>
</file>