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8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tags" Target="tags/tag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3/19/14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911" y="1272025"/>
            <a:ext cx="5723468" cy="1467025"/>
          </a:xfrm>
        </p:spPr>
        <p:txBody>
          <a:bodyPr>
            <a:normAutofit fontScale="90000"/>
          </a:bodyPr>
          <a:lstStyle/>
          <a:p>
            <a:r>
              <a:rPr lang="en-US" dirty="0"/>
              <a:t>Eukaryotic Cell Organelles</a:t>
            </a:r>
          </a:p>
        </p:txBody>
      </p:sp>
      <p:pic>
        <p:nvPicPr>
          <p:cNvPr id="4" name="Picture 3" descr="white blood cel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78" y="2826939"/>
            <a:ext cx="3661572" cy="27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0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Chloroplast</a:t>
            </a:r>
            <a:br>
              <a:rPr lang="en-US" sz="4900" b="1" dirty="0" smtClean="0"/>
            </a:br>
            <a:r>
              <a:rPr lang="en-US" sz="3000" dirty="0" smtClean="0"/>
              <a:t>Plants</a:t>
            </a:r>
            <a:endParaRPr lang="en-US" sz="3000" dirty="0"/>
          </a:p>
        </p:txBody>
      </p:sp>
      <p:pic>
        <p:nvPicPr>
          <p:cNvPr id="5" name="Content Placeholder 4" descr="chloroplast closeup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16" r="-20216"/>
          <a:stretch>
            <a:fillRect/>
          </a:stretch>
        </p:blipFill>
        <p:spPr>
          <a:xfrm>
            <a:off x="759531" y="2056262"/>
            <a:ext cx="3203011" cy="1862863"/>
          </a:xfrm>
        </p:spPr>
      </p:pic>
      <p:sp>
        <p:nvSpPr>
          <p:cNvPr id="4" name="TextBox 3"/>
          <p:cNvSpPr txBox="1"/>
          <p:nvPr/>
        </p:nvSpPr>
        <p:spPr>
          <a:xfrm>
            <a:off x="3962542" y="2307118"/>
            <a:ext cx="438032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Structure:</a:t>
            </a:r>
          </a:p>
          <a:p>
            <a:r>
              <a:rPr lang="en-US" sz="2000" dirty="0" smtClean="0"/>
              <a:t>-</a:t>
            </a:r>
            <a:r>
              <a:rPr lang="en-US" sz="2000" dirty="0" smtClean="0"/>
              <a:t>contains </a:t>
            </a:r>
            <a:r>
              <a:rPr lang="en-US" sz="2000" dirty="0" smtClean="0"/>
              <a:t>chlorophyll, which give them </a:t>
            </a:r>
          </a:p>
          <a:p>
            <a:r>
              <a:rPr lang="en-US" sz="2000" dirty="0" smtClean="0"/>
              <a:t>   their green color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Function:</a:t>
            </a:r>
          </a:p>
          <a:p>
            <a:r>
              <a:rPr lang="en-US" sz="2000" dirty="0" smtClean="0"/>
              <a:t>-site of photosynthesis(food pro-</a:t>
            </a:r>
          </a:p>
          <a:p>
            <a:r>
              <a:rPr lang="en-US" sz="2000" dirty="0" smtClean="0"/>
              <a:t>   </a:t>
            </a:r>
            <a:r>
              <a:rPr lang="en-US" sz="2000" dirty="0" err="1" smtClean="0"/>
              <a:t>duction</a:t>
            </a:r>
            <a:r>
              <a:rPr lang="en-US" sz="2000" dirty="0" smtClean="0"/>
              <a:t>) in plants and algae</a:t>
            </a:r>
            <a:endParaRPr lang="en-US" sz="2000" dirty="0"/>
          </a:p>
        </p:txBody>
      </p:sp>
      <p:pic>
        <p:nvPicPr>
          <p:cNvPr id="6" name="Picture 5" descr="chloroplast e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3" y="4229414"/>
            <a:ext cx="2431647" cy="182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1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Cell </a:t>
            </a:r>
            <a:r>
              <a:rPr lang="en-US" b="1" dirty="0" smtClean="0"/>
              <a:t>Wall</a:t>
            </a:r>
            <a:br>
              <a:rPr lang="en-US" b="1" dirty="0" smtClean="0"/>
            </a:br>
            <a:r>
              <a:rPr lang="en-US" sz="2700" dirty="0" smtClean="0"/>
              <a:t>Plants</a:t>
            </a:r>
            <a:endParaRPr lang="en-US" sz="2700" dirty="0"/>
          </a:p>
        </p:txBody>
      </p:sp>
      <p:pic>
        <p:nvPicPr>
          <p:cNvPr id="4" name="Content Placeholder 3" descr="cell wall pic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37" r="-19437"/>
          <a:stretch>
            <a:fillRect/>
          </a:stretch>
        </p:blipFill>
        <p:spPr>
          <a:xfrm>
            <a:off x="285628" y="2317951"/>
            <a:ext cx="4620980" cy="2687549"/>
          </a:xfrm>
        </p:spPr>
      </p:pic>
      <p:sp>
        <p:nvSpPr>
          <p:cNvPr id="5" name="TextBox 4"/>
          <p:cNvSpPr txBox="1"/>
          <p:nvPr/>
        </p:nvSpPr>
        <p:spPr>
          <a:xfrm>
            <a:off x="4218853" y="2213780"/>
            <a:ext cx="417083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Structure: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-surrounds cell membrane of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plant cells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endParaRPr lang="en-US" dirty="0"/>
          </a:p>
          <a:p>
            <a:r>
              <a:rPr lang="en-US" sz="2400" b="1" dirty="0" smtClean="0"/>
              <a:t>Function:</a:t>
            </a:r>
          </a:p>
          <a:p>
            <a:r>
              <a:rPr lang="en-US" sz="2000" dirty="0" smtClean="0"/>
              <a:t>      -provides </a:t>
            </a:r>
            <a:r>
              <a:rPr lang="en-US" sz="2000" dirty="0" smtClean="0"/>
              <a:t>structure &amp; shape </a:t>
            </a:r>
            <a:r>
              <a:rPr lang="en-US" sz="2000" dirty="0" smtClean="0"/>
              <a:t>for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plants</a:t>
            </a:r>
          </a:p>
          <a:p>
            <a:r>
              <a:rPr lang="en-US" sz="2000" dirty="0" smtClean="0"/>
              <a:t>      -protects cells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477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800" y="749352"/>
            <a:ext cx="4885268" cy="1652525"/>
          </a:xfrm>
        </p:spPr>
        <p:txBody>
          <a:bodyPr>
            <a:normAutofit/>
          </a:bodyPr>
          <a:lstStyle/>
          <a:p>
            <a:r>
              <a:rPr lang="en-US" b="1" dirty="0" smtClean="0"/>
              <a:t>Cell </a:t>
            </a:r>
            <a:r>
              <a:rPr lang="en-US" b="1" dirty="0"/>
              <a:t>Membrane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700" dirty="0" smtClean="0"/>
              <a:t>Plants &amp; Animals</a:t>
            </a:r>
            <a:endParaRPr lang="en-US" sz="2700" dirty="0"/>
          </a:p>
        </p:txBody>
      </p:sp>
      <p:sp>
        <p:nvSpPr>
          <p:cNvPr id="3" name="Rectangle 2"/>
          <p:cNvSpPr/>
          <p:nvPr/>
        </p:nvSpPr>
        <p:spPr>
          <a:xfrm>
            <a:off x="774893" y="2401877"/>
            <a:ext cx="413275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Structure: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-surrounds cell </a:t>
            </a:r>
            <a:r>
              <a:rPr lang="en-US" sz="2000" dirty="0" smtClean="0"/>
              <a:t>contents</a:t>
            </a:r>
          </a:p>
          <a:p>
            <a:endParaRPr lang="en-US" sz="2000" dirty="0" smtClean="0"/>
          </a:p>
          <a:p>
            <a:r>
              <a:rPr lang="en-US" sz="2400" b="1" dirty="0" smtClean="0"/>
              <a:t>Function</a:t>
            </a:r>
            <a:r>
              <a:rPr lang="en-US" sz="2400" b="1" dirty="0"/>
              <a:t>:</a:t>
            </a:r>
          </a:p>
          <a:p>
            <a:r>
              <a:rPr lang="en-US" sz="2000" dirty="0"/>
              <a:t>   </a:t>
            </a:r>
            <a:r>
              <a:rPr lang="en-US" sz="2000" dirty="0" smtClean="0"/>
              <a:t>   -protects the interior of cell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from the environment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-provides structure for the cell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-allows for the passage of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materials into and out of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the cell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890" y="2757020"/>
            <a:ext cx="3767666" cy="28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9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05085"/>
            <a:ext cx="6965245" cy="1436527"/>
          </a:xfrm>
        </p:spPr>
        <p:txBody>
          <a:bodyPr/>
          <a:lstStyle/>
          <a:p>
            <a:r>
              <a:rPr lang="en-US" b="1" dirty="0"/>
              <a:t>Nucleus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700" dirty="0"/>
              <a:t>Plants &amp; Animals</a:t>
            </a:r>
            <a:endParaRPr lang="en-US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3519131" y="2418923"/>
            <a:ext cx="45411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Structure:</a:t>
            </a:r>
          </a:p>
          <a:p>
            <a:r>
              <a:rPr lang="en-US" sz="2000" dirty="0" smtClean="0"/>
              <a:t>-contains most of the cell’s genetic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material(DNA)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Function:</a:t>
            </a:r>
          </a:p>
          <a:p>
            <a:r>
              <a:rPr lang="en-US" sz="2000" dirty="0" smtClean="0"/>
              <a:t>-controls all cell activities (growth &amp;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reproduction)</a:t>
            </a:r>
          </a:p>
          <a:p>
            <a:r>
              <a:rPr lang="en-US" sz="2000" dirty="0" smtClean="0"/>
              <a:t>-produces RNA and ribosomes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</a:t>
            </a:r>
            <a:endParaRPr lang="en-US" dirty="0"/>
          </a:p>
        </p:txBody>
      </p:sp>
      <p:pic>
        <p:nvPicPr>
          <p:cNvPr id="3" name="Picture 2" descr="close up of nucleu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58" y="4068633"/>
            <a:ext cx="2566176" cy="1723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12" y="2047522"/>
            <a:ext cx="2379133" cy="178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6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442409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Cytoplasm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3000" dirty="0" smtClean="0"/>
              <a:t>Plants &amp; Animals</a:t>
            </a:r>
            <a:br>
              <a:rPr lang="en-US" sz="3000" dirty="0" smtClean="0"/>
            </a:br>
            <a:endParaRPr lang="en-US" sz="3000" dirty="0"/>
          </a:p>
        </p:txBody>
      </p:sp>
      <p:pic>
        <p:nvPicPr>
          <p:cNvPr id="5" name="Content Placeholder 4" descr="cytoplasm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30" r="-18230"/>
          <a:stretch>
            <a:fillRect/>
          </a:stretch>
        </p:blipFill>
        <p:spPr>
          <a:xfrm>
            <a:off x="61833" y="2259991"/>
            <a:ext cx="5286590" cy="3533651"/>
          </a:xfrm>
        </p:spPr>
      </p:pic>
      <p:sp>
        <p:nvSpPr>
          <p:cNvPr id="4" name="TextBox 3"/>
          <p:cNvSpPr txBox="1"/>
          <p:nvPr/>
        </p:nvSpPr>
        <p:spPr>
          <a:xfrm>
            <a:off x="4745138" y="2020067"/>
            <a:ext cx="366093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Structure:</a:t>
            </a:r>
          </a:p>
          <a:p>
            <a:r>
              <a:rPr lang="en-US" sz="2000" dirty="0" smtClean="0"/>
              <a:t>-is found between the cell </a:t>
            </a:r>
            <a:r>
              <a:rPr lang="en-US" sz="2000" dirty="0" err="1" smtClean="0"/>
              <a:t>mem</a:t>
            </a:r>
            <a:r>
              <a:rPr lang="en-US" sz="2000" dirty="0" smtClean="0"/>
              <a:t>-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brane</a:t>
            </a:r>
            <a:r>
              <a:rPr lang="en-US" sz="2000" dirty="0" smtClean="0"/>
              <a:t> and nucleus</a:t>
            </a:r>
          </a:p>
          <a:p>
            <a:r>
              <a:rPr lang="en-US" sz="2000" dirty="0" smtClean="0"/>
              <a:t>-contains all cell organelles</a:t>
            </a:r>
          </a:p>
          <a:p>
            <a:r>
              <a:rPr lang="en-US" sz="2000" dirty="0" smtClean="0"/>
              <a:t>-composed mostly of water with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many dissolved substances</a:t>
            </a:r>
            <a:endParaRPr lang="en-US" sz="2000" dirty="0"/>
          </a:p>
          <a:p>
            <a:endParaRPr lang="en-US" dirty="0"/>
          </a:p>
          <a:p>
            <a:r>
              <a:rPr lang="en-US" sz="2400" b="1" dirty="0" smtClean="0"/>
              <a:t>Function:</a:t>
            </a:r>
          </a:p>
          <a:p>
            <a:r>
              <a:rPr lang="en-US" sz="2000" dirty="0" smtClean="0"/>
              <a:t>-provides support to structures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in cell</a:t>
            </a:r>
          </a:p>
          <a:p>
            <a:r>
              <a:rPr lang="en-US" sz="2000" dirty="0" smtClean="0"/>
              <a:t>-allows materials to move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around the cell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087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92167"/>
          </a:xfrm>
        </p:spPr>
        <p:txBody>
          <a:bodyPr>
            <a:normAutofit/>
          </a:bodyPr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pic>
        <p:nvPicPr>
          <p:cNvPr id="5" name="Content Placeholder 4" descr="mitochondria sketch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81" r="-40681"/>
          <a:stretch>
            <a:fillRect/>
          </a:stretch>
        </p:blipFill>
        <p:spPr>
          <a:xfrm>
            <a:off x="669290" y="1809750"/>
            <a:ext cx="3302758" cy="1920875"/>
          </a:xfrm>
        </p:spPr>
      </p:pic>
      <p:sp>
        <p:nvSpPr>
          <p:cNvPr id="4" name="TextBox 3"/>
          <p:cNvSpPr txBox="1"/>
          <p:nvPr/>
        </p:nvSpPr>
        <p:spPr>
          <a:xfrm>
            <a:off x="3637498" y="1791632"/>
            <a:ext cx="41412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Structure</a:t>
            </a:r>
            <a:r>
              <a:rPr lang="en-US" sz="2400" b="1" dirty="0" smtClean="0"/>
              <a:t>: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</a:t>
            </a:r>
            <a:r>
              <a:rPr lang="en-US" sz="2000" b="1" dirty="0" smtClean="0"/>
              <a:t>- membrane bound structure</a:t>
            </a:r>
            <a:endParaRPr lang="en-US" sz="2400" b="1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/>
              <a:t> </a:t>
            </a:r>
            <a:r>
              <a:rPr lang="en-US" sz="2000" dirty="0" smtClean="0"/>
              <a:t>-</a:t>
            </a:r>
            <a:r>
              <a:rPr lang="en-US" sz="2000" dirty="0" smtClean="0"/>
              <a:t>”bean” shaped</a:t>
            </a:r>
          </a:p>
          <a:p>
            <a:r>
              <a:rPr lang="en-US" sz="2000" dirty="0" smtClean="0"/>
              <a:t>     </a:t>
            </a:r>
            <a:endParaRPr lang="en-US" dirty="0"/>
          </a:p>
          <a:p>
            <a:r>
              <a:rPr lang="en-US" sz="2400" b="1" dirty="0" smtClean="0"/>
              <a:t>Function: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/>
              <a:t>-site  of cellular </a:t>
            </a:r>
            <a:r>
              <a:rPr lang="en-US" sz="2000" dirty="0" smtClean="0"/>
              <a:t>respiration, </a:t>
            </a:r>
          </a:p>
          <a:p>
            <a:r>
              <a:rPr lang="en-US" sz="2000" dirty="0" smtClean="0"/>
              <a:t>         </a:t>
            </a:r>
            <a:r>
              <a:rPr lang="en-US" sz="2000" dirty="0" smtClean="0"/>
              <a:t>where </a:t>
            </a:r>
            <a:r>
              <a:rPr lang="en-US" sz="2000" dirty="0" smtClean="0"/>
              <a:t>food is broken down </a:t>
            </a:r>
            <a:r>
              <a:rPr lang="en-US" sz="2000" dirty="0" smtClean="0"/>
              <a:t>to</a:t>
            </a:r>
          </a:p>
          <a:p>
            <a:r>
              <a:rPr lang="en-US" sz="2000" dirty="0" smtClean="0"/>
              <a:t>         </a:t>
            </a:r>
            <a:r>
              <a:rPr lang="en-US" sz="2000" dirty="0" smtClean="0"/>
              <a:t>produce ATP (energy for </a:t>
            </a:r>
            <a:r>
              <a:rPr lang="en-US" sz="2000" dirty="0" smtClean="0"/>
              <a:t>the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en-US" sz="2000" dirty="0" smtClean="0"/>
              <a:t> cell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6" name="Picture 5" descr="mitochondria em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3" y="4143375"/>
            <a:ext cx="2542475" cy="17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Endoplasmic </a:t>
            </a:r>
            <a:r>
              <a:rPr lang="en-US" sz="4900" b="1" dirty="0"/>
              <a:t>Reticulum</a:t>
            </a:r>
            <a:br>
              <a:rPr lang="en-US" sz="4900" b="1" dirty="0"/>
            </a:br>
            <a:r>
              <a:rPr lang="en-US" sz="3000" dirty="0"/>
              <a:t>Plants &amp; Animals</a:t>
            </a:r>
            <a:endParaRPr lang="en-US" sz="3000" dirty="0"/>
          </a:p>
        </p:txBody>
      </p:sp>
      <p:pic>
        <p:nvPicPr>
          <p:cNvPr id="5" name="Content Placeholder 4" descr="rough er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9" b="13359"/>
          <a:stretch>
            <a:fillRect/>
          </a:stretch>
        </p:blipFill>
        <p:spPr>
          <a:xfrm>
            <a:off x="1234447" y="2170733"/>
            <a:ext cx="2688704" cy="1563743"/>
          </a:xfrm>
        </p:spPr>
      </p:pic>
      <p:sp>
        <p:nvSpPr>
          <p:cNvPr id="4" name="TextBox 3"/>
          <p:cNvSpPr txBox="1"/>
          <p:nvPr/>
        </p:nvSpPr>
        <p:spPr>
          <a:xfrm>
            <a:off x="4117815" y="2605914"/>
            <a:ext cx="39424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Structure:</a:t>
            </a:r>
          </a:p>
          <a:p>
            <a:r>
              <a:rPr lang="en-US" sz="2000" dirty="0" smtClean="0"/>
              <a:t>-series of membranes through</a:t>
            </a:r>
          </a:p>
          <a:p>
            <a:r>
              <a:rPr lang="en-US" sz="2000" dirty="0" smtClean="0"/>
              <a:t>     out the cell</a:t>
            </a:r>
          </a:p>
          <a:p>
            <a:endParaRPr lang="en-US" dirty="0" smtClean="0"/>
          </a:p>
          <a:p>
            <a:r>
              <a:rPr lang="en-US" sz="2400" b="1" dirty="0" smtClean="0"/>
              <a:t>Function: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-proteins produced by ribosomes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are </a:t>
            </a:r>
            <a:r>
              <a:rPr lang="en-US" sz="2000" u="sng" dirty="0" smtClean="0"/>
              <a:t>transported</a:t>
            </a:r>
            <a:r>
              <a:rPr lang="en-US" sz="2000" dirty="0" smtClean="0"/>
              <a:t> directly into ER</a:t>
            </a:r>
          </a:p>
          <a:p>
            <a:r>
              <a:rPr lang="en-US" sz="2000" dirty="0"/>
              <a:t> </a:t>
            </a:r>
          </a:p>
        </p:txBody>
      </p:sp>
      <p:pic>
        <p:nvPicPr>
          <p:cNvPr id="6" name="Picture 5" descr="rough er e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76" y="3929353"/>
            <a:ext cx="2670175" cy="21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9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550029"/>
          </a:xfrm>
        </p:spPr>
        <p:txBody>
          <a:bodyPr/>
          <a:lstStyle/>
          <a:p>
            <a:r>
              <a:rPr lang="en-US" b="1" dirty="0" smtClean="0"/>
              <a:t>Ribosomes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Plants &amp; Animals</a:t>
            </a:r>
            <a:endParaRPr lang="en-US" sz="2700" dirty="0"/>
          </a:p>
        </p:txBody>
      </p:sp>
      <p:pic>
        <p:nvPicPr>
          <p:cNvPr id="5" name="Content Placeholder 4" descr="ribosomes em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37" r="-19437"/>
          <a:stretch>
            <a:fillRect/>
          </a:stretch>
        </p:blipFill>
        <p:spPr>
          <a:xfrm>
            <a:off x="346279" y="2187002"/>
            <a:ext cx="3643606" cy="2119111"/>
          </a:xfrm>
        </p:spPr>
      </p:pic>
      <p:sp>
        <p:nvSpPr>
          <p:cNvPr id="4" name="TextBox 3"/>
          <p:cNvSpPr txBox="1"/>
          <p:nvPr/>
        </p:nvSpPr>
        <p:spPr>
          <a:xfrm>
            <a:off x="3562759" y="2713730"/>
            <a:ext cx="449750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Structure: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-small particles found attached </a:t>
            </a:r>
            <a:r>
              <a:rPr lang="en-US" sz="2000" b="1" dirty="0" smtClean="0"/>
              <a:t>to the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</a:t>
            </a:r>
            <a:r>
              <a:rPr lang="en-US" sz="2000" b="1" dirty="0" smtClean="0"/>
              <a:t> </a:t>
            </a:r>
            <a:r>
              <a:rPr lang="en-US" sz="2000" b="1" dirty="0" smtClean="0"/>
              <a:t>nucleus or ER or floating </a:t>
            </a:r>
            <a:r>
              <a:rPr lang="en-US" sz="2000" b="1" dirty="0" smtClean="0"/>
              <a:t>in the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</a:t>
            </a:r>
            <a:r>
              <a:rPr lang="en-US" sz="2000" b="1" dirty="0" smtClean="0"/>
              <a:t>cytoplasm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r>
              <a:rPr lang="en-US" sz="2000" b="1" dirty="0" smtClean="0"/>
              <a:t>  </a:t>
            </a:r>
            <a:endParaRPr lang="en-US" dirty="0"/>
          </a:p>
          <a:p>
            <a:r>
              <a:rPr lang="en-US" sz="2400" b="1" dirty="0" smtClean="0"/>
              <a:t>Function: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</a:t>
            </a:r>
            <a:r>
              <a:rPr lang="en-US" sz="2000" b="1" dirty="0" smtClean="0"/>
              <a:t>-site of protein synthesis</a:t>
            </a:r>
            <a:endParaRPr lang="en-US" sz="2000" b="1" dirty="0"/>
          </a:p>
        </p:txBody>
      </p:sp>
      <p:pic>
        <p:nvPicPr>
          <p:cNvPr id="6" name="Picture 5" descr="ribosome sketch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" y="4455469"/>
            <a:ext cx="2110711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4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657648"/>
          </a:xfrm>
        </p:spPr>
        <p:txBody>
          <a:bodyPr>
            <a:normAutofit/>
          </a:bodyPr>
          <a:lstStyle/>
          <a:p>
            <a:r>
              <a:rPr lang="en-US" b="1" dirty="0" smtClean="0"/>
              <a:t>Vacuole</a:t>
            </a:r>
            <a:br>
              <a:rPr lang="en-US" b="1" dirty="0" smtClean="0"/>
            </a:br>
            <a:r>
              <a:rPr lang="en-US" sz="3000" dirty="0" smtClean="0"/>
              <a:t>Plants(large) &amp; Animals(small)</a:t>
            </a:r>
            <a:endParaRPr lang="en-US" sz="3000" dirty="0"/>
          </a:p>
        </p:txBody>
      </p:sp>
      <p:pic>
        <p:nvPicPr>
          <p:cNvPr id="5" name="Content Placeholder 4" descr="vacuole em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34" r="-22934"/>
          <a:stretch>
            <a:fillRect/>
          </a:stretch>
        </p:blipFill>
        <p:spPr>
          <a:xfrm>
            <a:off x="181704" y="2805683"/>
            <a:ext cx="4379474" cy="2547090"/>
          </a:xfrm>
        </p:spPr>
      </p:pic>
      <p:sp>
        <p:nvSpPr>
          <p:cNvPr id="4" name="TextBox 3"/>
          <p:cNvSpPr txBox="1"/>
          <p:nvPr/>
        </p:nvSpPr>
        <p:spPr>
          <a:xfrm>
            <a:off x="4194958" y="2805683"/>
            <a:ext cx="38417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Structure:</a:t>
            </a:r>
          </a:p>
          <a:p>
            <a:r>
              <a:rPr lang="en-US" sz="2000" dirty="0" smtClean="0"/>
              <a:t>-membrane bound structure</a:t>
            </a:r>
          </a:p>
          <a:p>
            <a:r>
              <a:rPr lang="en-US" sz="2000" dirty="0" smtClean="0"/>
              <a:t>-large central vacuoles found in </a:t>
            </a:r>
          </a:p>
          <a:p>
            <a:r>
              <a:rPr lang="en-US" sz="2000" dirty="0"/>
              <a:t>  </a:t>
            </a:r>
            <a:r>
              <a:rPr lang="en-US" sz="2000" dirty="0" smtClean="0"/>
              <a:t>  plant cells</a:t>
            </a:r>
          </a:p>
          <a:p>
            <a:endParaRPr lang="en-US" dirty="0"/>
          </a:p>
          <a:p>
            <a:r>
              <a:rPr lang="en-US" sz="2400" b="1" dirty="0" smtClean="0"/>
              <a:t>Function:</a:t>
            </a:r>
            <a:endParaRPr lang="en-US" sz="2000" b="1" dirty="0"/>
          </a:p>
          <a:p>
            <a:r>
              <a:rPr lang="en-US" sz="2000" dirty="0" smtClean="0"/>
              <a:t>-storage </a:t>
            </a:r>
            <a:r>
              <a:rPr lang="en-US" sz="2000" dirty="0" smtClean="0"/>
              <a:t>for various </a:t>
            </a:r>
            <a:r>
              <a:rPr lang="en-US" sz="2000" dirty="0" smtClean="0"/>
              <a:t>substances</a:t>
            </a:r>
          </a:p>
          <a:p>
            <a:r>
              <a:rPr lang="en-US" sz="2000" dirty="0" smtClean="0"/>
              <a:t>   (water, wastes, and food)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0474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Eukaryotic Cell Organelles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Cell Wall*&amp;quot;&quot;/&gt;&lt;property id=&quot;20307&quot; value=&quot;262&quot;/&gt;&lt;/object&gt;&lt;object type=&quot;3&quot; unique_id=&quot;10005&quot;&gt;&lt;property id=&quot;20148&quot; value=&quot;5&quot;/&gt;&lt;property id=&quot;20300&quot; value=&quot;Slide 3 - &amp;quot;Cell Membrane&amp;quot;&quot;/&gt;&lt;property id=&quot;20307&quot; value=&quot;257&quot;/&gt;&lt;/object&gt;&lt;object type=&quot;3&quot; unique_id=&quot;10006&quot;&gt;&lt;property id=&quot;20148&quot; value=&quot;5&quot;/&gt;&lt;property id=&quot;20300&quot; value=&quot;Slide 5 - &amp;quot;Nucleus&amp;quot;&quot;/&gt;&lt;property id=&quot;20307&quot; value=&quot;258&quot;/&gt;&lt;/object&gt;&lt;object type=&quot;3&quot; unique_id=&quot;10007&quot;&gt;&lt;property id=&quot;20148&quot; value=&quot;5&quot;/&gt;&lt;property id=&quot;20300&quot; value=&quot;Slide 6 - &amp;quot;Cytoplasm&amp;quot;&quot;/&gt;&lt;property id=&quot;20307&quot; value=&quot;259&quot;/&gt;&lt;/object&gt;&lt;object type=&quot;3&quot; unique_id=&quot;10008&quot;&gt;&lt;property id=&quot;20148&quot; value=&quot;5&quot;/&gt;&lt;property id=&quot;20300&quot; value=&quot;Slide 7 - &amp;quot;Mitochondria&amp;quot;&quot;/&gt;&lt;property id=&quot;20307&quot; value=&quot;260&quot;/&gt;&lt;/object&gt;&lt;object type=&quot;3&quot; unique_id=&quot;10009&quot;&gt;&lt;property id=&quot;20148&quot; value=&quot;5&quot;/&gt;&lt;property id=&quot;20300&quot; value=&quot;Slide 8 - &amp;quot;Endoplasmic Reticulum&amp;quot;&quot;/&gt;&lt;property id=&quot;20307&quot; value=&quot;261&quot;/&gt;&lt;/object&gt;&lt;object type=&quot;3&quot; unique_id=&quot;10010&quot;&gt;&lt;property id=&quot;20148&quot; value=&quot;5&quot;/&gt;&lt;property id=&quot;20300&quot; value=&quot;Slide 9 - &amp;quot;Golgi Body&amp;quot;&quot;/&gt;&lt;property id=&quot;20307&quot; value=&quot;264&quot;/&gt;&lt;/object&gt;&lt;object type=&quot;3&quot; unique_id=&quot;10011&quot;&gt;&lt;property id=&quot;20148&quot; value=&quot;5&quot;/&gt;&lt;property id=&quot;20300&quot; value=&quot;Slide 10 - &amp;quot;Ribosomes&amp;quot;&quot;/&gt;&lt;property id=&quot;20307&quot; value=&quot;265&quot;/&gt;&lt;/object&gt;&lt;object type=&quot;3&quot; unique_id=&quot;10012&quot;&gt;&lt;property id=&quot;20148&quot; value=&quot;5&quot;/&gt;&lt;property id=&quot;20300&quot; value=&quot;Slide 11 - &amp;quot;Vacuole&amp;quot;&quot;/&gt;&lt;property id=&quot;20307&quot; value=&quot;266&quot;/&gt;&lt;/object&gt;&lt;object type=&quot;3&quot; unique_id=&quot;10013&quot;&gt;&lt;property id=&quot;20148&quot; value=&quot;5&quot;/&gt;&lt;property id=&quot;20300&quot; value=&quot;Slide 12 - &amp;quot;Lysosome&amp;quot;&quot;/&gt;&lt;property id=&quot;20307&quot; value=&quot;267&quot;/&gt;&lt;/object&gt;&lt;object type=&quot;3&quot; unique_id=&quot;10014&quot;&gt;&lt;property id=&quot;20148&quot; value=&quot;5&quot;/&gt;&lt;property id=&quot;20300&quot; value=&quot;Slide 13 - &amp;quot;Chloroplast*&amp;quot;&quot;/&gt;&lt;property id=&quot;20307&quot; value=&quot;268&quot;/&gt;&lt;/object&gt;&lt;object type=&quot;3&quot; unique_id=&quot;10015&quot;&gt;&lt;property id=&quot;20148&quot; value=&quot;5&quot;/&gt;&lt;property id=&quot;20300&quot; value=&quot;Slide 14 - &amp;quot;Cytoskeleton&amp;quot;&quot;/&gt;&lt;property id=&quot;20307&quot; value=&quot;271&quot;/&gt;&lt;/object&gt;&lt;object type=&quot;3&quot; unique_id=&quot;10016&quot;&gt;&lt;property id=&quot;20148&quot; value=&quot;5&quot;/&gt;&lt;property id=&quot;20300&quot; value=&quot;Slide 15 - &amp;quot;Centrioles**&amp;quot;&quot;/&gt;&lt;property id=&quot;20307&quot; value=&quot;269&quot;/&gt;&lt;/object&gt;&lt;object type=&quot;3&quot; unique_id=&quot;10017&quot;&gt;&lt;property id=&quot;20148&quot; value=&quot;5&quot;/&gt;&lt;property id=&quot;20300&quot; value=&quot;Slide 16&quot;/&gt;&lt;property id=&quot;20307&quot; value=&quot;270&quot;/&gt;&lt;/object&gt;&lt;object type=&quot;3&quot; unique_id=&quot;10069&quot;&gt;&lt;property id=&quot;20148&quot; value=&quot;5&quot;/&gt;&lt;property id=&quot;20300&quot; value=&quot;Slide 4 - &amp;quot;Fluid-Mosaic Model of Cell Membrane&amp;quot;&quot;/&gt;&lt;property id=&quot;20307&quot; value=&quot;272&quot;/&gt;&lt;/object&gt;&lt;/object&gt;&lt;object type=&quot;8&quot; unique_id=&quot;10034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612</TotalTime>
  <Words>276</Words>
  <Application>Microsoft Macintosh PowerPoint</Application>
  <PresentationFormat>On-screen Show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Pushpin</vt:lpstr>
      <vt:lpstr>Eukaryotic Cell Organelles</vt:lpstr>
      <vt:lpstr>Cell Wall Plants</vt:lpstr>
      <vt:lpstr>Cell Membrane Plants &amp; Animals</vt:lpstr>
      <vt:lpstr>Nucleus Plants &amp; Animals</vt:lpstr>
      <vt:lpstr>Cytoplasm Plants &amp; Animals </vt:lpstr>
      <vt:lpstr>Mitochondria</vt:lpstr>
      <vt:lpstr>Endoplasmic Reticulum Plants &amp; Animals</vt:lpstr>
      <vt:lpstr>Ribosomes Plants &amp; Animals</vt:lpstr>
      <vt:lpstr>Vacuole Plants(large) &amp; Animals(small)</vt:lpstr>
      <vt:lpstr>Chloroplast Plants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Eukaryotic Cell Organelles</dc:title>
  <dc:creator>Michele Bambury</dc:creator>
  <cp:lastModifiedBy>Michele Bambury</cp:lastModifiedBy>
  <cp:revision>35</cp:revision>
  <dcterms:created xsi:type="dcterms:W3CDTF">2013-10-30T02:18:07Z</dcterms:created>
  <dcterms:modified xsi:type="dcterms:W3CDTF">2014-03-20T01:47:56Z</dcterms:modified>
</cp:coreProperties>
</file>