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467901" x="685800"/>
            <a:ext cy="13625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l" rtl="0" lvl="0">
              <a:buNone/>
            </a:pPr>
            <a:r>
              <a:rPr sz="6000" lang="en"/>
              <a:t>Cell Theory:</a:t>
            </a:r>
          </a:p>
          <a:p>
            <a:pPr algn="l">
              <a:buNone/>
            </a:pPr>
            <a:r>
              <a:rPr sz="2400" lang="en"/>
              <a:t>a unifying theory that describes all cells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029780" x="625050"/>
            <a:ext cy="2890500" cx="7893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>
                <a:solidFill>
                  <a:srgbClr val="000000"/>
                </a:solidFill>
              </a:rPr>
              <a:t>1. </a:t>
            </a:r>
            <a:r>
              <a:rPr lang="en">
                <a:solidFill>
                  <a:srgbClr val="FF0000"/>
                </a:solidFill>
              </a:rPr>
              <a:t>All living things(organisms) are composed</a:t>
            </a:r>
          </a:p>
          <a:p>
            <a:pPr algn="l" rtl="0" lvl="0" indent="457200">
              <a:buNone/>
            </a:pPr>
            <a:r>
              <a:rPr lang="en">
                <a:solidFill>
                  <a:srgbClr val="FF0000"/>
                </a:solidFill>
              </a:rPr>
              <a:t>of cells</a:t>
            </a:r>
          </a:p>
          <a:p>
            <a:pPr algn="l" rtl="0" lvl="0">
              <a:buNone/>
            </a:pPr>
            <a:r>
              <a:rPr lang="en">
                <a:solidFill>
                  <a:srgbClr val="000000"/>
                </a:solidFill>
              </a:rPr>
              <a:t>2. </a:t>
            </a:r>
            <a:r>
              <a:rPr lang="en">
                <a:solidFill>
                  <a:srgbClr val="FF0000"/>
                </a:solidFill>
              </a:rPr>
              <a:t>Cells are the basic units of structure and </a:t>
            </a:r>
          </a:p>
          <a:p>
            <a:pPr algn="l" rtl="0" lvl="0" indent="457200">
              <a:buNone/>
            </a:pPr>
            <a:r>
              <a:rPr lang="en">
                <a:solidFill>
                  <a:srgbClr val="FF0000"/>
                </a:solidFill>
              </a:rPr>
              <a:t>function for living things.</a:t>
            </a:r>
          </a:p>
          <a:p>
            <a:pPr algn="l" rtl="0" lvl="0">
              <a:buNone/>
            </a:pPr>
            <a:r>
              <a:rPr lang="en">
                <a:solidFill>
                  <a:srgbClr val="000000"/>
                </a:solidFill>
              </a:rPr>
              <a:t>3. </a:t>
            </a:r>
            <a:r>
              <a:rPr lang="en">
                <a:solidFill>
                  <a:srgbClr val="FF0000"/>
                </a:solidFill>
              </a:rPr>
              <a:t>All cells come from previously existing </a:t>
            </a:r>
          </a:p>
          <a:p>
            <a:pPr algn="l" indent="457200">
              <a:buNone/>
            </a:pPr>
            <a:r>
              <a:rPr lang="en">
                <a:solidFill>
                  <a:srgbClr val="FF0000"/>
                </a:solidFill>
              </a:rPr>
              <a:t>cells.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76275" x="457200"/>
            <a:ext cy="661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Modern Cell Theory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672600" x="457200"/>
            <a:ext cy="4074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4. </a:t>
            </a:r>
            <a:r>
              <a:rPr lang="en">
                <a:solidFill>
                  <a:srgbClr val="FF0000"/>
                </a:solidFill>
              </a:rPr>
              <a:t>The activity of an organism depends on the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total activity of independent cells.</a:t>
            </a:r>
          </a:p>
          <a:p>
            <a:pPr rtl="0" lvl="0">
              <a:buNone/>
            </a:pPr>
            <a:r>
              <a:rPr lang="en"/>
              <a:t>5. </a:t>
            </a:r>
            <a:r>
              <a:rPr lang="en">
                <a:solidFill>
                  <a:srgbClr val="FF0000"/>
                </a:solidFill>
              </a:rPr>
              <a:t>Energy flow occurs within cells.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6. </a:t>
            </a:r>
            <a:r>
              <a:rPr lang="en">
                <a:solidFill>
                  <a:srgbClr val="FF0000"/>
                </a:solidFill>
              </a:rPr>
              <a:t>Cells contain hereditary information(DNA), </a:t>
            </a:r>
          </a:p>
          <a:p>
            <a:pPr rtl="0" lv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which is passed from cell to cell during cell </a:t>
            </a:r>
          </a:p>
          <a:p>
            <a:pPr rtl="0" lvl="0" indent="0" marL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division.</a:t>
            </a:r>
          </a:p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 </a:t>
            </a:r>
            <a:r>
              <a:rPr lang="en">
                <a:solidFill>
                  <a:srgbClr val="FF0000"/>
                </a:solidFill>
              </a:rPr>
              <a:t>All cells are basically the same in chemical </a:t>
            </a:r>
          </a:p>
          <a:p>
            <a:pPr rtl="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composition in organisms of similar species.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18948" x="457200"/>
            <a:ext cy="12075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6000" lang="en"/>
              <a:t>Cell Membrane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47175" x="457200"/>
            <a:ext cy="3678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Homeostasis: </a:t>
            </a:r>
            <a:r>
              <a:rPr sz="2400" lang="en">
                <a:solidFill>
                  <a:srgbClr val="FF0000"/>
                </a:solidFill>
              </a:rPr>
              <a:t>in living things the maintenance </a:t>
            </a:r>
          </a:p>
          <a:p>
            <a:pPr rtl="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">
                <a:solidFill>
                  <a:srgbClr val="FF0000"/>
                </a:solidFill>
              </a:rPr>
              <a:t>of a stable internal environment, as a response to a </a:t>
            </a:r>
          </a:p>
          <a:p>
            <a:pPr rtl="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">
                <a:solidFill>
                  <a:srgbClr val="FF0000"/>
                </a:solidFill>
              </a:rPr>
              <a:t>changing external environment</a:t>
            </a:r>
          </a:p>
          <a:p>
            <a:pPr rtl="0" lvl="0">
              <a:buNone/>
            </a:pPr>
            <a:r>
              <a:rPr lang="en"/>
              <a:t>How does the cell membrane regulate homeostasis? </a:t>
            </a:r>
            <a:r>
              <a:rPr sz="2400" lang="en">
                <a:solidFill>
                  <a:srgbClr val="FF0000"/>
                </a:solidFill>
              </a:rPr>
              <a:t>the cell membrane only allows certain </a:t>
            </a:r>
          </a:p>
          <a:p>
            <a:pPr indent="0" marL="457200">
              <a:buNone/>
            </a:pPr>
            <a:r>
              <a:rPr sz="2400" lang="en">
                <a:solidFill>
                  <a:srgbClr val="FF0000"/>
                </a:solidFill>
              </a:rPr>
              <a:t>substances to cross it. The internal cell environment will stay stable.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3000" lang="en"/>
              <a:t>Cell Size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FF0000"/>
                </a:solidFill>
              </a:rPr>
              <a:t>As a cell gets larger, the surface area of the cell membrane is no longer large enough to allow for the efficient..</a:t>
            </a:r>
          </a:p>
          <a:p>
            <a:pPr rtl="0" lvl="0">
              <a:buNone/>
            </a:pPr>
            <a:r>
              <a:rPr sz="2400" lang="en">
                <a:solidFill>
                  <a:srgbClr val="FF0000"/>
                </a:solidFill>
              </a:rPr>
              <a:t>	1. removal of wastes</a:t>
            </a:r>
          </a:p>
          <a:p>
            <a:pPr>
              <a:buNone/>
            </a:pPr>
            <a:r>
              <a:rPr sz="2400" lang="en">
                <a:solidFill>
                  <a:srgbClr val="FF0000"/>
                </a:solidFill>
              </a:rPr>
              <a:t>	2. acquisition of food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193000" x="108625"/>
            <a:ext cy="496500" cx="8764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500" lang="en"/>
              <a:t>Effect of solution Concentration on Animal &amp; Plant Cells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567900" x="457200"/>
            <a:ext cy="4575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"/>
              <a:t>plasmolysis:</a:t>
            </a:r>
            <a:r>
              <a:rPr lang="en"/>
              <a:t> </a:t>
            </a:r>
            <a:r>
              <a:rPr sz="2000" lang="en">
                <a:solidFill>
                  <a:srgbClr val="FF0000"/>
                </a:solidFill>
              </a:rPr>
              <a:t>when plant cells are placed in a hypertonic </a:t>
            </a:r>
          </a:p>
          <a:p>
            <a:pPr rtl="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sz="2000" lang="en">
                <a:solidFill>
                  <a:srgbClr val="FF0000"/>
                </a:solidFill>
              </a:rPr>
              <a:t>solution, and the cell membrane shrinks away from the</a:t>
            </a:r>
          </a:p>
          <a:p>
            <a:pPr rtl="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sz="2000" lang="en">
                <a:solidFill>
                  <a:srgbClr val="FF0000"/>
                </a:solidFill>
              </a:rPr>
              <a:t>cell wall.</a:t>
            </a:r>
          </a:p>
          <a:p>
            <a:pPr rtl="0" lvl="0">
              <a:buNone/>
            </a:pPr>
            <a:r>
              <a:rPr sz="2400" lang="en"/>
              <a:t>cytolysis:</a:t>
            </a:r>
            <a:r>
              <a:rPr lang="en"/>
              <a:t> </a:t>
            </a:r>
            <a:r>
              <a:rPr sz="2000" lang="en">
                <a:solidFill>
                  <a:srgbClr val="FF0000"/>
                </a:solidFill>
              </a:rPr>
              <a:t>when animal cells are placed in a hypotonic </a:t>
            </a:r>
          </a:p>
          <a:p>
            <a:pPr rtl="0" lvl="0" indent="457200">
              <a:buNone/>
            </a:pPr>
            <a:r>
              <a:rPr sz="2000" lang="en">
                <a:solidFill>
                  <a:srgbClr val="FF0000"/>
                </a:solidFill>
              </a:rPr>
              <a:t>solution, and take in enough water to burst.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</a:rPr>
              <a:t>turgor: </a:t>
            </a:r>
            <a:r>
              <a:rPr sz="2000" lang="en">
                <a:solidFill>
                  <a:srgbClr val="FF0000"/>
                </a:solidFill>
              </a:rPr>
              <a:t>water pressure inside a plant cell causes the cell </a:t>
            </a:r>
          </a:p>
          <a:p>
            <a:pPr rtl="0" lvl="0" indent="457200">
              <a:buNone/>
            </a:pPr>
            <a:r>
              <a:rPr sz="2000" lang="en">
                <a:solidFill>
                  <a:srgbClr val="FF0000"/>
                </a:solidFill>
              </a:rPr>
              <a:t>membrane to press against the cell wall</a:t>
            </a:r>
          </a:p>
          <a:p>
            <a:pPr rtl="0" lvl="0" indent="457200" marL="457200">
              <a:buNone/>
            </a:pPr>
            <a:r>
              <a:rPr sz="2000" lang="en">
                <a:solidFill>
                  <a:srgbClr val="FF0000"/>
                </a:solidFill>
              </a:rPr>
              <a:t>turgid= in hypotonic solutions the plant cells are rigid</a:t>
            </a:r>
          </a:p>
          <a:p>
            <a:pPr rtl="0" lvl="0" indent="457200" marL="457200">
              <a:buNone/>
            </a:pPr>
            <a:r>
              <a:rPr sz="2000" lang="en">
                <a:solidFill>
                  <a:srgbClr val="FF0000"/>
                </a:solidFill>
              </a:rPr>
              <a:t>flaccid= in isotonic solutions cells are wilted</a:t>
            </a:r>
          </a:p>
          <a:p>
            <a:pPr rtl="0" lvl="0" indent="457200" marL="457200">
              <a:buNone/>
            </a:pPr>
            <a:r>
              <a:rPr sz="2000" lang="en">
                <a:solidFill>
                  <a:srgbClr val="FF0000"/>
                </a:solidFill>
              </a:rPr>
              <a:t>plasmolyzed= in hypertonic solutions cells are permanently </a:t>
            </a:r>
          </a:p>
          <a:p>
            <a:pPr indent="457200" marL="914400">
              <a:buNone/>
            </a:pPr>
            <a:r>
              <a:rPr sz="2000" lang="en">
                <a:solidFill>
                  <a:srgbClr val="FF0000"/>
                </a:solidFill>
              </a:rPr>
              <a:t>wilted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